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72" r:id="rId8"/>
    <p:sldId id="265" r:id="rId9"/>
    <p:sldId id="268" r:id="rId10"/>
    <p:sldId id="269" r:id="rId11"/>
    <p:sldId id="270" r:id="rId12"/>
    <p:sldId id="271" r:id="rId13"/>
    <p:sldId id="267" r:id="rId14"/>
    <p:sldId id="266" r:id="rId15"/>
    <p:sldId id="264" r:id="rId16"/>
    <p:sldId id="263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660"/>
  </p:normalViewPr>
  <p:slideViewPr>
    <p:cSldViewPr snapToGrid="0">
      <p:cViewPr varScale="1">
        <p:scale>
          <a:sx n="69" d="100"/>
          <a:sy n="69" d="100"/>
        </p:scale>
        <p:origin x="84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A3458-E8A8-4DD5-9567-1F95CD598072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D681-51C2-4F18-8166-2CD3620D8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888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A3458-E8A8-4DD5-9567-1F95CD598072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D681-51C2-4F18-8166-2CD3620D8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862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A3458-E8A8-4DD5-9567-1F95CD598072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D681-51C2-4F18-8166-2CD3620D8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722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A3458-E8A8-4DD5-9567-1F95CD598072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D681-51C2-4F18-8166-2CD3620D8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392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A3458-E8A8-4DD5-9567-1F95CD598072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D681-51C2-4F18-8166-2CD3620D8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119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A3458-E8A8-4DD5-9567-1F95CD598072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D681-51C2-4F18-8166-2CD3620D8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875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A3458-E8A8-4DD5-9567-1F95CD598072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D681-51C2-4F18-8166-2CD3620D8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51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A3458-E8A8-4DD5-9567-1F95CD598072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D681-51C2-4F18-8166-2CD3620D8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946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A3458-E8A8-4DD5-9567-1F95CD598072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D681-51C2-4F18-8166-2CD3620D8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291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A3458-E8A8-4DD5-9567-1F95CD598072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D681-51C2-4F18-8166-2CD3620D8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574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A3458-E8A8-4DD5-9567-1F95CD598072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D681-51C2-4F18-8166-2CD3620D8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670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7A3458-E8A8-4DD5-9567-1F95CD598072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50D681-51C2-4F18-8166-2CD3620D8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973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8128EE9-A80D-CC79-E58F-768592AE90BE}"/>
              </a:ext>
            </a:extLst>
          </p:cNvPr>
          <p:cNvSpPr txBox="1"/>
          <p:nvPr/>
        </p:nvSpPr>
        <p:spPr>
          <a:xfrm>
            <a:off x="1093694" y="1571597"/>
            <a:ext cx="10169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 전기차 충전 수요와 교통량을 고려한 급속 충전기 입지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128EE9-A80D-CC79-E58F-768592AE90BE}"/>
              </a:ext>
            </a:extLst>
          </p:cNvPr>
          <p:cNvSpPr txBox="1"/>
          <p:nvPr/>
        </p:nvSpPr>
        <p:spPr>
          <a:xfrm>
            <a:off x="4087906" y="3346609"/>
            <a:ext cx="3589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 이동준 이동규</a:t>
            </a:r>
          </a:p>
        </p:txBody>
      </p:sp>
    </p:spTree>
    <p:extLst>
      <p:ext uri="{BB962C8B-B14F-4D97-AF65-F5344CB8AC3E}">
        <p14:creationId xmlns:p14="http://schemas.microsoft.com/office/powerpoint/2010/main" val="3268413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416764"/>
            <a:ext cx="27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충전소 입지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882082"/>
            <a:ext cx="1386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교통량 계산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6362"/>
          <a:stretch/>
        </p:blipFill>
        <p:spPr>
          <a:xfrm>
            <a:off x="523225" y="1435101"/>
            <a:ext cx="6690375" cy="49489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7774869" y="1232457"/>
            <a:ext cx="36166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전국 교통량 데이터 수집</a:t>
            </a:r>
            <a:endParaRPr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격자 별로 일 평균 교통량을 합산</a:t>
            </a:r>
            <a:endParaRPr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격자의 입지 </a:t>
            </a:r>
            <a:r>
              <a:rPr lang="ko-KR" altLang="en-US" sz="14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매력점수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산정시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기초 데이터로 활용</a:t>
            </a:r>
            <a:endParaRPr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438084" y="3073889"/>
            <a:ext cx="4393553" cy="2248998"/>
            <a:chOff x="7438084" y="3073889"/>
            <a:chExt cx="4393553" cy="224899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38084" y="3073889"/>
              <a:ext cx="4393553" cy="2248998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9634860" y="3073889"/>
              <a:ext cx="880740" cy="22489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9476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416764"/>
            <a:ext cx="27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충전소 입지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882082"/>
            <a:ext cx="175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관심지점수</a:t>
            </a: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계산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7620000" y="1232457"/>
            <a:ext cx="41148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관심지점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대형마트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백화점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쇼핑몰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전통시장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종합병원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도서관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박물관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미술관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공연장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</a:t>
            </a:r>
            <a:endParaRPr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하나의 </a:t>
            </a:r>
            <a:r>
              <a:rPr lang="ko-KR" altLang="en-US" sz="14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격자내에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포함되는 </a:t>
            </a:r>
            <a:r>
              <a:rPr lang="ko-KR" altLang="en-US" sz="14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관심지점의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합을 계산</a:t>
            </a:r>
            <a:endParaRPr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격자의 입지 </a:t>
            </a:r>
            <a:r>
              <a:rPr lang="ko-KR" altLang="en-US" sz="14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매력점수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산정시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기초 데이터로 활용</a:t>
            </a:r>
            <a:endParaRPr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35" y="1347400"/>
            <a:ext cx="6780741" cy="49831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8024"/>
          <a:stretch/>
        </p:blipFill>
        <p:spPr>
          <a:xfrm>
            <a:off x="8115299" y="2654300"/>
            <a:ext cx="3352801" cy="363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24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416764"/>
            <a:ext cx="27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충전소 입지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882082"/>
            <a:ext cx="587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격자의 중심에서  가장 가까운 충전소 </a:t>
            </a:r>
            <a:r>
              <a:rPr lang="ko-KR" altLang="en-US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까지의</a:t>
            </a: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거리 계산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7620000" y="1232457"/>
            <a:ext cx="41148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관심지점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대형마트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백화점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쇼핑몰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전통시장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종합병원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도서관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박물관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미술관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공연장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</a:t>
            </a:r>
            <a:endParaRPr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하나의 </a:t>
            </a:r>
            <a:r>
              <a:rPr lang="ko-KR" altLang="en-US" sz="14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격자내에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포함되는 </a:t>
            </a:r>
            <a:r>
              <a:rPr lang="ko-KR" altLang="en-US" sz="14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관심지점의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합을 계산</a:t>
            </a:r>
            <a:endParaRPr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격자의 입지 </a:t>
            </a:r>
            <a:r>
              <a:rPr lang="ko-KR" altLang="en-US" sz="14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매력점수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산정시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기초 데이터로 활용</a:t>
            </a:r>
            <a:endParaRPr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76" y="1346200"/>
            <a:ext cx="6778624" cy="512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357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90883" y="2350094"/>
            <a:ext cx="42146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감 사 합 </a:t>
            </a:r>
            <a:r>
              <a:rPr lang="ko-KR" altLang="en-US" sz="5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니</a:t>
            </a:r>
            <a:r>
              <a:rPr lang="ko-KR" altLang="en-US" sz="5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다</a:t>
            </a:r>
          </a:p>
        </p:txBody>
      </p:sp>
    </p:spTree>
    <p:extLst>
      <p:ext uri="{BB962C8B-B14F-4D97-AF65-F5344CB8AC3E}">
        <p14:creationId xmlns:p14="http://schemas.microsoft.com/office/powerpoint/2010/main" val="2746381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416764"/>
            <a:ext cx="27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충전소 입지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1187729"/>
            <a:ext cx="27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시나리오</a:t>
            </a:r>
            <a:r>
              <a:rPr lang="en-US" altLang="ko-KR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계속</a:t>
            </a:r>
            <a:r>
              <a:rPr lang="en-US" altLang="ko-KR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579679" y="2016870"/>
            <a:ext cx="1557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충전소까지의 최단거리 계산</a:t>
            </a:r>
          </a:p>
        </p:txBody>
      </p:sp>
      <p:sp>
        <p:nvSpPr>
          <p:cNvPr id="4" name="오른쪽 화살표 3"/>
          <p:cNvSpPr/>
          <p:nvPr/>
        </p:nvSpPr>
        <p:spPr>
          <a:xfrm>
            <a:off x="3647971" y="4048485"/>
            <a:ext cx="295316" cy="253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880217" y="5993834"/>
            <a:ext cx="2615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격자의 중심에서 </a:t>
            </a:r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최단거리에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있는 충전소까지의 거리 계산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5750020" y="2016870"/>
            <a:ext cx="155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결합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4674544" y="5993834"/>
            <a:ext cx="2820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인구수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교통량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관심지점수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최단거리데이터를 결합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9356345" y="2016870"/>
            <a:ext cx="1949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입지 후보지 선정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9656747" y="5993834"/>
            <a:ext cx="1828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거리점수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계산</a:t>
            </a:r>
            <a:endParaRPr lang="en-US" altLang="ko-KR" sz="12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매력점수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계산</a:t>
            </a:r>
            <a:endParaRPr lang="en-US" altLang="ko-KR" sz="12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거리점수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Top 100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제시</a:t>
            </a:r>
          </a:p>
        </p:txBody>
      </p:sp>
      <p:sp>
        <p:nvSpPr>
          <p:cNvPr id="15" name="오른쪽 화살표 14"/>
          <p:cNvSpPr/>
          <p:nvPr/>
        </p:nvSpPr>
        <p:spPr>
          <a:xfrm>
            <a:off x="8101835" y="4048485"/>
            <a:ext cx="295316" cy="253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997" y="2952921"/>
            <a:ext cx="2192551" cy="232761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109" y="2952921"/>
            <a:ext cx="4039134" cy="210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16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416764"/>
            <a:ext cx="27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충전소 입지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1187729"/>
            <a:ext cx="27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시나리오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579679" y="2016870"/>
            <a:ext cx="155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격자 분할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78" y="2729659"/>
            <a:ext cx="3837195" cy="3105384"/>
          </a:xfrm>
          <a:prstGeom prst="rect">
            <a:avLst/>
          </a:prstGeom>
        </p:spPr>
      </p:pic>
      <p:sp>
        <p:nvSpPr>
          <p:cNvPr id="4" name="오른쪽 화살표 3"/>
          <p:cNvSpPr/>
          <p:nvPr/>
        </p:nvSpPr>
        <p:spPr>
          <a:xfrm>
            <a:off x="4237632" y="4048485"/>
            <a:ext cx="295316" cy="253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880217" y="5993834"/>
            <a:ext cx="2820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자치구별로 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500Mx500M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격자로 분할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5673106" y="2016870"/>
            <a:ext cx="155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교통량 계산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4802730" y="5993834"/>
            <a:ext cx="2820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격자별로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일 평균 통행량을 계산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9356345" y="2016870"/>
            <a:ext cx="179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관심지점수</a:t>
            </a: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계산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8485969" y="5993834"/>
            <a:ext cx="2820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격자별로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관심지점수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계산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5411" y="2496421"/>
            <a:ext cx="3125960" cy="3271990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8007829" y="4048485"/>
            <a:ext cx="295316" cy="253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372" y="2548065"/>
            <a:ext cx="2867487" cy="322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14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416764"/>
            <a:ext cx="27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충전소 입지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1187729"/>
            <a:ext cx="27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시나리오</a:t>
            </a:r>
            <a:r>
              <a:rPr lang="en-US" altLang="ko-KR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계속</a:t>
            </a:r>
            <a:r>
              <a:rPr lang="en-US" altLang="ko-KR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579679" y="2016870"/>
            <a:ext cx="1557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충전소까지의 최단거리 계산</a:t>
            </a:r>
          </a:p>
        </p:txBody>
      </p:sp>
      <p:sp>
        <p:nvSpPr>
          <p:cNvPr id="4" name="오른쪽 화살표 3"/>
          <p:cNvSpPr/>
          <p:nvPr/>
        </p:nvSpPr>
        <p:spPr>
          <a:xfrm>
            <a:off x="3647971" y="4048485"/>
            <a:ext cx="295316" cy="253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880217" y="5993834"/>
            <a:ext cx="2615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격자의 중심에서 </a:t>
            </a:r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최단거리에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있는 충전소까지의 거리 계산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5750020" y="2016870"/>
            <a:ext cx="155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결합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4674544" y="5993834"/>
            <a:ext cx="2820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인구수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교통량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관심지점수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최단거리데이터를 결합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9356345" y="2016870"/>
            <a:ext cx="1949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입지 후보지 선정</a:t>
            </a:r>
            <a:endParaRPr lang="ko-KR" altLang="en-US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9656747" y="5993834"/>
            <a:ext cx="1828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거리점수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계산</a:t>
            </a:r>
            <a:endParaRPr lang="en-US" altLang="ko-KR" sz="12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매력점수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계산</a:t>
            </a:r>
            <a:endParaRPr lang="en-US" altLang="ko-KR" sz="12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거리점수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Top 100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제시</a:t>
            </a:r>
          </a:p>
        </p:txBody>
      </p:sp>
      <p:sp>
        <p:nvSpPr>
          <p:cNvPr id="15" name="오른쪽 화살표 14"/>
          <p:cNvSpPr/>
          <p:nvPr/>
        </p:nvSpPr>
        <p:spPr>
          <a:xfrm>
            <a:off x="8101835" y="4048485"/>
            <a:ext cx="295316" cy="253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997" y="2952921"/>
            <a:ext cx="2192551" cy="232761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109" y="2952921"/>
            <a:ext cx="4039134" cy="210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756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8128EE9-A80D-CC79-E58F-768592AE90BE}"/>
              </a:ext>
            </a:extLst>
          </p:cNvPr>
          <p:cNvSpPr txBox="1"/>
          <p:nvPr/>
        </p:nvSpPr>
        <p:spPr>
          <a:xfrm>
            <a:off x="4213409" y="1410233"/>
            <a:ext cx="3733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atin typeface="나눔고딕" panose="020D0604000000000000" pitchFamily="50" charset="-127"/>
                <a:ea typeface="나눔고딕" panose="020D0604000000000000" pitchFamily="50" charset="-127"/>
              </a:rPr>
              <a:t>목  차</a:t>
            </a:r>
            <a:endParaRPr lang="ko-KR" altLang="en-US" sz="3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128EE9-A80D-CC79-E58F-768592AE90BE}"/>
              </a:ext>
            </a:extLst>
          </p:cNvPr>
          <p:cNvSpPr txBox="1"/>
          <p:nvPr/>
        </p:nvSpPr>
        <p:spPr>
          <a:xfrm>
            <a:off x="645457" y="2575645"/>
            <a:ext cx="2330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분석 배경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128EE9-A80D-CC79-E58F-768592AE90BE}"/>
              </a:ext>
            </a:extLst>
          </p:cNvPr>
          <p:cNvSpPr txBox="1"/>
          <p:nvPr/>
        </p:nvSpPr>
        <p:spPr>
          <a:xfrm>
            <a:off x="3119719" y="2575645"/>
            <a:ext cx="3101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데이터수집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128EE9-A80D-CC79-E58F-768592AE90BE}"/>
              </a:ext>
            </a:extLst>
          </p:cNvPr>
          <p:cNvSpPr txBox="1"/>
          <p:nvPr/>
        </p:nvSpPr>
        <p:spPr>
          <a:xfrm>
            <a:off x="5719487" y="2575645"/>
            <a:ext cx="3101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128EE9-A80D-CC79-E58F-768592AE90BE}"/>
              </a:ext>
            </a:extLst>
          </p:cNvPr>
          <p:cNvSpPr txBox="1"/>
          <p:nvPr/>
        </p:nvSpPr>
        <p:spPr>
          <a:xfrm>
            <a:off x="9269509" y="2575645"/>
            <a:ext cx="1039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결론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28EE9-A80D-CC79-E58F-768592AE90BE}"/>
              </a:ext>
            </a:extLst>
          </p:cNvPr>
          <p:cNvSpPr txBox="1"/>
          <p:nvPr/>
        </p:nvSpPr>
        <p:spPr>
          <a:xfrm>
            <a:off x="3030074" y="3556391"/>
            <a:ext cx="3101790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수집 데이터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전처리 과정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128EE9-A80D-CC79-E58F-768592AE90BE}"/>
              </a:ext>
            </a:extLst>
          </p:cNvPr>
          <p:cNvSpPr txBox="1"/>
          <p:nvPr/>
        </p:nvSpPr>
        <p:spPr>
          <a:xfrm>
            <a:off x="5862921" y="3556391"/>
            <a:ext cx="3101790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충전소 사용현황 분석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충전소 입지 분석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128EE9-A80D-CC79-E58F-768592AE90BE}"/>
              </a:ext>
            </a:extLst>
          </p:cNvPr>
          <p:cNvSpPr txBox="1"/>
          <p:nvPr/>
        </p:nvSpPr>
        <p:spPr>
          <a:xfrm>
            <a:off x="8928863" y="3556391"/>
            <a:ext cx="17212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결론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356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1384949"/>
            <a:ext cx="205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배경 </a:t>
            </a:r>
            <a:r>
              <a:rPr lang="en-US" altLang="ko-KR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endParaRPr lang="ko-KR" altLang="en-US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128EE9-A80D-CC79-E58F-768592AE90BE}"/>
              </a:ext>
            </a:extLst>
          </p:cNvPr>
          <p:cNvSpPr txBox="1"/>
          <p:nvPr/>
        </p:nvSpPr>
        <p:spPr>
          <a:xfrm>
            <a:off x="1419225" y="1986403"/>
            <a:ext cx="67055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친환경 자동차는 화석연료 자동차의 한계를 극복하고 대기오염과 기후변화를 대처하는  확실한 수단</a:t>
            </a:r>
            <a:endParaRPr lang="en-US" altLang="ko-KR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우리나라 순수전기자동차 보급률은 작년 말 기준 </a:t>
            </a:r>
            <a:r>
              <a:rPr lang="en-US" altLang="ko-KR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1.53%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 인프라 부족</a:t>
            </a:r>
            <a:endParaRPr lang="en-US" altLang="ko-KR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 평 주행거리가 매년 줄어 들고 있음</a:t>
            </a:r>
            <a:r>
              <a:rPr lang="en-US" altLang="ko-KR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(35km</a:t>
            </a:r>
            <a:r>
              <a:rPr lang="ko-KR" altLang="en-US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정도</a:t>
            </a:r>
            <a:r>
              <a:rPr lang="en-US" altLang="ko-KR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도시 내의 전기차 충전소의 효율적인 입지 선정 필요 </a:t>
            </a:r>
            <a:endParaRPr lang="en-US" altLang="ko-KR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8759" y="2061115"/>
            <a:ext cx="3173333" cy="2577002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</p:spTree>
    <p:extLst>
      <p:ext uri="{BB962C8B-B14F-4D97-AF65-F5344CB8AC3E}">
        <p14:creationId xmlns:p14="http://schemas.microsoft.com/office/powerpoint/2010/main" val="4073054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1008435"/>
            <a:ext cx="205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수집 데이터 </a:t>
            </a:r>
            <a:r>
              <a:rPr lang="en-US" altLang="ko-KR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endParaRPr lang="ko-KR" altLang="en-US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131806"/>
              </p:ext>
            </p:extLst>
          </p:nvPr>
        </p:nvGraphicFramePr>
        <p:xfrm>
          <a:off x="1613649" y="1810878"/>
          <a:ext cx="9036424" cy="33707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8529">
                  <a:extLst>
                    <a:ext uri="{9D8B030D-6E8A-4147-A177-3AD203B41FA5}">
                      <a16:colId xmlns:a16="http://schemas.microsoft.com/office/drawing/2014/main" val="2118291639"/>
                    </a:ext>
                  </a:extLst>
                </a:gridCol>
                <a:gridCol w="1920173">
                  <a:extLst>
                    <a:ext uri="{9D8B030D-6E8A-4147-A177-3AD203B41FA5}">
                      <a16:colId xmlns:a16="http://schemas.microsoft.com/office/drawing/2014/main" val="2434746972"/>
                    </a:ext>
                  </a:extLst>
                </a:gridCol>
                <a:gridCol w="1819946">
                  <a:extLst>
                    <a:ext uri="{9D8B030D-6E8A-4147-A177-3AD203B41FA5}">
                      <a16:colId xmlns:a16="http://schemas.microsoft.com/office/drawing/2014/main" val="3729584960"/>
                    </a:ext>
                  </a:extLst>
                </a:gridCol>
                <a:gridCol w="1139444">
                  <a:extLst>
                    <a:ext uri="{9D8B030D-6E8A-4147-A177-3AD203B41FA5}">
                      <a16:colId xmlns:a16="http://schemas.microsoft.com/office/drawing/2014/main" val="2899224051"/>
                    </a:ext>
                  </a:extLst>
                </a:gridCol>
                <a:gridCol w="1139444">
                  <a:extLst>
                    <a:ext uri="{9D8B030D-6E8A-4147-A177-3AD203B41FA5}">
                      <a16:colId xmlns:a16="http://schemas.microsoft.com/office/drawing/2014/main" val="1803007431"/>
                    </a:ext>
                  </a:extLst>
                </a:gridCol>
                <a:gridCol w="1139444">
                  <a:extLst>
                    <a:ext uri="{9D8B030D-6E8A-4147-A177-3AD203B41FA5}">
                      <a16:colId xmlns:a16="http://schemas.microsoft.com/office/drawing/2014/main" val="4043349777"/>
                    </a:ext>
                  </a:extLst>
                </a:gridCol>
                <a:gridCol w="1139444">
                  <a:extLst>
                    <a:ext uri="{9D8B030D-6E8A-4147-A177-3AD203B41FA5}">
                      <a16:colId xmlns:a16="http://schemas.microsoft.com/office/drawing/2014/main" val="1382643307"/>
                    </a:ext>
                  </a:extLst>
                </a:gridCol>
              </a:tblGrid>
              <a:tr h="3745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데이터명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주요항목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파일명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형태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사이즈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출처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31928139"/>
                  </a:ext>
                </a:extLst>
              </a:tr>
              <a:tr h="3745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충전소정보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위치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대수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26530430"/>
                  </a:ext>
                </a:extLst>
              </a:tr>
              <a:tr h="3745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충전소이용률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이용시간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en-US" sz="1100" u="none" strike="noStrike">
                          <a:effectLst/>
                        </a:rPr>
                        <a:t>KWh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82096235"/>
                  </a:ext>
                </a:extLst>
              </a:tr>
              <a:tr h="3745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자동차보유현황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자동차등록수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34566498"/>
                  </a:ext>
                </a:extLst>
              </a:tr>
              <a:tr h="3745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전기차보유현황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전기차등록수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62497529"/>
                  </a:ext>
                </a:extLst>
              </a:tr>
              <a:tr h="3745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등록인구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인구수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7068085"/>
                  </a:ext>
                </a:extLst>
              </a:tr>
              <a:tr h="3745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유동인구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인구수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43367133"/>
                  </a:ext>
                </a:extLst>
              </a:tr>
              <a:tr h="3745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차량통행량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통행차량수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3392167"/>
                  </a:ext>
                </a:extLst>
              </a:tr>
              <a:tr h="3745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POI(</a:t>
                      </a:r>
                      <a:r>
                        <a:rPr lang="ko-KR" altLang="en-US" sz="1100" u="none" strike="noStrike">
                          <a:effectLst/>
                        </a:rPr>
                        <a:t>관심지점</a:t>
                      </a:r>
                      <a:r>
                        <a:rPr lang="en-US" altLang="ko-KR" sz="1100" u="none" strike="noStrike">
                          <a:effectLst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관심지점좌표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91258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7165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1008435"/>
            <a:ext cx="205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전처리</a:t>
            </a:r>
            <a:r>
              <a:rPr lang="en-US" altLang="ko-KR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endParaRPr lang="ko-KR" altLang="en-US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7509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1008435"/>
            <a:ext cx="27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충전소 사용현황 분석</a:t>
            </a:r>
            <a:endParaRPr lang="ko-KR" altLang="en-US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3137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F3E624A3-55A0-2E9D-02B6-FB9B531B45FB}"/>
              </a:ext>
            </a:extLst>
          </p:cNvPr>
          <p:cNvGrpSpPr/>
          <p:nvPr/>
        </p:nvGrpSpPr>
        <p:grpSpPr>
          <a:xfrm>
            <a:off x="2355272" y="886690"/>
            <a:ext cx="3976255" cy="3976255"/>
            <a:chOff x="2355272" y="886690"/>
            <a:chExt cx="2355275" cy="235527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389F9C0-BC42-54CB-8ACC-5D1AB7D60865}"/>
                </a:ext>
              </a:extLst>
            </p:cNvPr>
            <p:cNvSpPr/>
            <p:nvPr/>
          </p:nvSpPr>
          <p:spPr>
            <a:xfrm>
              <a:off x="2826327" y="1357745"/>
              <a:ext cx="471055" cy="47105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C81114B-B5AA-1556-CF7C-6374ABEAC66B}"/>
                </a:ext>
              </a:extLst>
            </p:cNvPr>
            <p:cNvSpPr/>
            <p:nvPr/>
          </p:nvSpPr>
          <p:spPr>
            <a:xfrm>
              <a:off x="3297382" y="1357745"/>
              <a:ext cx="471055" cy="47105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C796D97-4C91-FCFA-BB38-C39948DF3CBC}"/>
                </a:ext>
              </a:extLst>
            </p:cNvPr>
            <p:cNvSpPr/>
            <p:nvPr/>
          </p:nvSpPr>
          <p:spPr>
            <a:xfrm>
              <a:off x="3768437" y="1357745"/>
              <a:ext cx="471055" cy="47105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196E76-C759-2183-E5C6-647689F48E92}"/>
                </a:ext>
              </a:extLst>
            </p:cNvPr>
            <p:cNvSpPr/>
            <p:nvPr/>
          </p:nvSpPr>
          <p:spPr>
            <a:xfrm>
              <a:off x="2826327" y="1828800"/>
              <a:ext cx="471055" cy="47105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CD89DF5-257A-B24A-628E-7766C2982CC6}"/>
                </a:ext>
              </a:extLst>
            </p:cNvPr>
            <p:cNvSpPr/>
            <p:nvPr/>
          </p:nvSpPr>
          <p:spPr>
            <a:xfrm>
              <a:off x="3297382" y="1828800"/>
              <a:ext cx="471055" cy="47105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B32087C-2617-C5FE-4668-689C353FFAF2}"/>
                </a:ext>
              </a:extLst>
            </p:cNvPr>
            <p:cNvSpPr/>
            <p:nvPr/>
          </p:nvSpPr>
          <p:spPr>
            <a:xfrm>
              <a:off x="3768437" y="1828800"/>
              <a:ext cx="471055" cy="47105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6204FE4-48A3-CBD6-763E-22D02DAA126B}"/>
                </a:ext>
              </a:extLst>
            </p:cNvPr>
            <p:cNvSpPr/>
            <p:nvPr/>
          </p:nvSpPr>
          <p:spPr>
            <a:xfrm>
              <a:off x="2826327" y="2299855"/>
              <a:ext cx="471055" cy="47105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2A7D47B-C780-8D73-F3CD-8B05FA5BC388}"/>
                </a:ext>
              </a:extLst>
            </p:cNvPr>
            <p:cNvSpPr/>
            <p:nvPr/>
          </p:nvSpPr>
          <p:spPr>
            <a:xfrm>
              <a:off x="3297382" y="2299855"/>
              <a:ext cx="471055" cy="47105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059F62A-A229-35CD-6276-0F0135D9EE46}"/>
                </a:ext>
              </a:extLst>
            </p:cNvPr>
            <p:cNvSpPr/>
            <p:nvPr/>
          </p:nvSpPr>
          <p:spPr>
            <a:xfrm>
              <a:off x="3768437" y="2299855"/>
              <a:ext cx="471055" cy="47105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3C68993-9BE2-93E9-4650-7CC4C7579508}"/>
                </a:ext>
              </a:extLst>
            </p:cNvPr>
            <p:cNvSpPr/>
            <p:nvPr/>
          </p:nvSpPr>
          <p:spPr>
            <a:xfrm>
              <a:off x="4239492" y="1828800"/>
              <a:ext cx="471055" cy="47105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676BB89-55BC-5251-347A-57D74532E527}"/>
                </a:ext>
              </a:extLst>
            </p:cNvPr>
            <p:cNvSpPr/>
            <p:nvPr/>
          </p:nvSpPr>
          <p:spPr>
            <a:xfrm>
              <a:off x="3297382" y="886690"/>
              <a:ext cx="471055" cy="47105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9EA7E23-BD63-9E4C-03CF-DB20CE9E33D1}"/>
                </a:ext>
              </a:extLst>
            </p:cNvPr>
            <p:cNvSpPr/>
            <p:nvPr/>
          </p:nvSpPr>
          <p:spPr>
            <a:xfrm>
              <a:off x="3768437" y="886690"/>
              <a:ext cx="471055" cy="47105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EFD52A9-D9D3-61A3-52DC-4ADC7BC8615D}"/>
                </a:ext>
              </a:extLst>
            </p:cNvPr>
            <p:cNvSpPr/>
            <p:nvPr/>
          </p:nvSpPr>
          <p:spPr>
            <a:xfrm>
              <a:off x="4239491" y="1357745"/>
              <a:ext cx="471055" cy="47105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E655F0B-637F-99B0-6675-BCAC2A83C504}"/>
                </a:ext>
              </a:extLst>
            </p:cNvPr>
            <p:cNvSpPr/>
            <p:nvPr/>
          </p:nvSpPr>
          <p:spPr>
            <a:xfrm>
              <a:off x="3297382" y="2770910"/>
              <a:ext cx="471055" cy="47105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C2168A9-5C73-52CF-755F-B1EC1C81E25D}"/>
                </a:ext>
              </a:extLst>
            </p:cNvPr>
            <p:cNvSpPr/>
            <p:nvPr/>
          </p:nvSpPr>
          <p:spPr>
            <a:xfrm>
              <a:off x="2355272" y="1828800"/>
              <a:ext cx="471055" cy="47105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E3FA5EA-4A41-FB97-502F-13CF31B341A8}"/>
                </a:ext>
              </a:extLst>
            </p:cNvPr>
            <p:cNvSpPr/>
            <p:nvPr/>
          </p:nvSpPr>
          <p:spPr>
            <a:xfrm>
              <a:off x="2355272" y="2299855"/>
              <a:ext cx="471055" cy="47105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3F96B6B-42E0-DA49-FA12-2F046F887B8C}"/>
                </a:ext>
              </a:extLst>
            </p:cNvPr>
            <p:cNvSpPr/>
            <p:nvPr/>
          </p:nvSpPr>
          <p:spPr>
            <a:xfrm>
              <a:off x="2826327" y="2770909"/>
              <a:ext cx="471055" cy="47105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317260A-56E2-0C43-39AE-9E96A709CE0F}"/>
                </a:ext>
              </a:extLst>
            </p:cNvPr>
            <p:cNvSpPr/>
            <p:nvPr/>
          </p:nvSpPr>
          <p:spPr>
            <a:xfrm>
              <a:off x="4239491" y="2299854"/>
              <a:ext cx="471055" cy="47105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334C42B5-22AD-8939-7B66-B24CCF43283D}"/>
              </a:ext>
            </a:extLst>
          </p:cNvPr>
          <p:cNvSpPr/>
          <p:nvPr/>
        </p:nvSpPr>
        <p:spPr>
          <a:xfrm>
            <a:off x="4922514" y="2092032"/>
            <a:ext cx="144090" cy="14409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262864D-4A05-D29A-FB72-B8798897817C}"/>
              </a:ext>
            </a:extLst>
          </p:cNvPr>
          <p:cNvSpPr/>
          <p:nvPr/>
        </p:nvSpPr>
        <p:spPr>
          <a:xfrm>
            <a:off x="3332012" y="2874817"/>
            <a:ext cx="144090" cy="14409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27B2985-46BC-BBD6-871E-4DCD0E4F2E4E}"/>
              </a:ext>
            </a:extLst>
          </p:cNvPr>
          <p:cNvSpPr/>
          <p:nvPr/>
        </p:nvSpPr>
        <p:spPr>
          <a:xfrm>
            <a:off x="5717765" y="3441468"/>
            <a:ext cx="144090" cy="14409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1E0CFA3-BF9B-1783-2451-A6776F079EBB}"/>
              </a:ext>
            </a:extLst>
          </p:cNvPr>
          <p:cNvSpPr/>
          <p:nvPr/>
        </p:nvSpPr>
        <p:spPr>
          <a:xfrm>
            <a:off x="3729638" y="3056309"/>
            <a:ext cx="144090" cy="14409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D5B14134-9758-B6D3-DF73-05F1B3848C52}"/>
              </a:ext>
            </a:extLst>
          </p:cNvPr>
          <p:cNvSpPr/>
          <p:nvPr/>
        </p:nvSpPr>
        <p:spPr>
          <a:xfrm>
            <a:off x="5255714" y="2894208"/>
            <a:ext cx="162101" cy="162101"/>
          </a:xfrm>
          <a:prstGeom prst="diamond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697C1C4D-7E29-5D0B-0160-4974A4BFE2F7}"/>
              </a:ext>
            </a:extLst>
          </p:cNvPr>
          <p:cNvSpPr/>
          <p:nvPr/>
        </p:nvSpPr>
        <p:spPr>
          <a:xfrm>
            <a:off x="3250961" y="3814156"/>
            <a:ext cx="162101" cy="162101"/>
          </a:xfrm>
          <a:prstGeom prst="diamond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FFF3DD7-1E81-1E9B-52FC-1DDD8A1DB8DA}"/>
              </a:ext>
            </a:extLst>
          </p:cNvPr>
          <p:cNvSpPr/>
          <p:nvPr/>
        </p:nvSpPr>
        <p:spPr>
          <a:xfrm>
            <a:off x="6972987" y="2253550"/>
            <a:ext cx="144090" cy="14409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88EF5E-FE0F-634D-532A-4048B7F51DF0}"/>
              </a:ext>
            </a:extLst>
          </p:cNvPr>
          <p:cNvSpPr txBox="1"/>
          <p:nvPr/>
        </p:nvSpPr>
        <p:spPr>
          <a:xfrm>
            <a:off x="7273636" y="214092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관심지점수</a:t>
            </a:r>
            <a:endParaRPr lang="ko-KR" altLang="en-US" dirty="0"/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592A9FA4-5596-DD10-779A-592D44340FD6}"/>
              </a:ext>
            </a:extLst>
          </p:cNvPr>
          <p:cNvSpPr/>
          <p:nvPr/>
        </p:nvSpPr>
        <p:spPr>
          <a:xfrm>
            <a:off x="6963981" y="1774874"/>
            <a:ext cx="162101" cy="162101"/>
          </a:xfrm>
          <a:prstGeom prst="diamond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C912CB-B73A-D22E-ED57-D57D6DFD76C8}"/>
              </a:ext>
            </a:extLst>
          </p:cNvPr>
          <p:cNvSpPr txBox="1"/>
          <p:nvPr/>
        </p:nvSpPr>
        <p:spPr>
          <a:xfrm>
            <a:off x="7273636" y="167125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기존 충전소</a:t>
            </a:r>
          </a:p>
        </p:txBody>
      </p:sp>
    </p:spTree>
    <p:extLst>
      <p:ext uri="{BB962C8B-B14F-4D97-AF65-F5344CB8AC3E}">
        <p14:creationId xmlns:p14="http://schemas.microsoft.com/office/powerpoint/2010/main" val="2204108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416764"/>
            <a:ext cx="27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충전소 입지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802632"/>
            <a:ext cx="27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579679" y="1255760"/>
            <a:ext cx="1557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격자 분할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882" y="1819636"/>
            <a:ext cx="2014766" cy="1630520"/>
          </a:xfrm>
          <a:prstGeom prst="rect">
            <a:avLst/>
          </a:prstGeom>
        </p:spPr>
      </p:pic>
      <p:sp>
        <p:nvSpPr>
          <p:cNvPr id="4" name="오른쪽 화살표 3"/>
          <p:cNvSpPr/>
          <p:nvPr/>
        </p:nvSpPr>
        <p:spPr>
          <a:xfrm>
            <a:off x="3793542" y="2505864"/>
            <a:ext cx="295316" cy="253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871671" y="3703097"/>
            <a:ext cx="2820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자치구별로 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500Mx500M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격자로 분할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4934372" y="1255760"/>
            <a:ext cx="1557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교통량 계산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4321623" y="3703097"/>
            <a:ext cx="2820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격자별로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일 평균 통행량을 계산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7989018" y="1255760"/>
            <a:ext cx="2231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관심지점</a:t>
            </a:r>
            <a:r>
              <a:rPr lang="ko-KR" altLang="en-US" sz="16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 계산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7930492" y="3703097"/>
            <a:ext cx="2503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격자별로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관심지점수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계산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667" y="1676914"/>
            <a:ext cx="1829004" cy="1914446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7198569" y="2440505"/>
            <a:ext cx="295316" cy="253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372" y="1728557"/>
            <a:ext cx="1697164" cy="19060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7605749" y="4156225"/>
            <a:ext cx="3196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충전소까지의 최단거리 계산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rcRect l="2692" t="7607" r="-2692" b="10632"/>
          <a:stretch/>
        </p:blipFill>
        <p:spPr>
          <a:xfrm>
            <a:off x="8319223" y="4616832"/>
            <a:ext cx="1769183" cy="15356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7819402" y="6207859"/>
            <a:ext cx="2615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격자의 중심에서 </a:t>
            </a:r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최단거리에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있는 충전소까지의 거리 계산</a:t>
            </a:r>
          </a:p>
        </p:txBody>
      </p:sp>
      <p:sp>
        <p:nvSpPr>
          <p:cNvPr id="14" name="왼쪽으로 구부러진 화살표 13"/>
          <p:cNvSpPr/>
          <p:nvPr/>
        </p:nvSpPr>
        <p:spPr>
          <a:xfrm>
            <a:off x="10740707" y="2887980"/>
            <a:ext cx="407181" cy="1911274"/>
          </a:xfrm>
          <a:prstGeom prst="curvedLeftArrow">
            <a:avLst>
              <a:gd name="adj1" fmla="val 25000"/>
              <a:gd name="adj2" fmla="val 79767"/>
              <a:gd name="adj3" fmla="val 348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4393000" y="6207859"/>
            <a:ext cx="2820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인구수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교통량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관심지점수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최단거리데이터를 결합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5539" y="4616832"/>
            <a:ext cx="2929223" cy="152991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4957540" y="4156225"/>
            <a:ext cx="1557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결합</a:t>
            </a:r>
          </a:p>
        </p:txBody>
      </p:sp>
      <p:sp>
        <p:nvSpPr>
          <p:cNvPr id="24" name="오른쪽 화살표 23"/>
          <p:cNvSpPr/>
          <p:nvPr/>
        </p:nvSpPr>
        <p:spPr>
          <a:xfrm flipH="1">
            <a:off x="7635176" y="5263416"/>
            <a:ext cx="295316" cy="253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168019" y="4156225"/>
            <a:ext cx="19497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입지 후보지 선정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28486" y="6207859"/>
            <a:ext cx="1828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거리점수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매력점수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계산</a:t>
            </a:r>
            <a:endParaRPr lang="en-US" altLang="ko-KR" sz="12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거리점수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Top 100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제시</a:t>
            </a:r>
          </a:p>
        </p:txBody>
      </p:sp>
      <p:sp>
        <p:nvSpPr>
          <p:cNvPr id="28" name="오른쪽 화살표 27"/>
          <p:cNvSpPr/>
          <p:nvPr/>
        </p:nvSpPr>
        <p:spPr>
          <a:xfrm flipH="1">
            <a:off x="3674826" y="5263416"/>
            <a:ext cx="295316" cy="253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8764" y="4586516"/>
            <a:ext cx="2092357" cy="156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02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416764"/>
            <a:ext cx="27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충전소 입지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1203159" y="882082"/>
            <a:ext cx="1386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격자 분할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124" y="1347400"/>
            <a:ext cx="6258945" cy="514740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2C3CECA-F9AF-9085-3A30-B1F9928C433E}"/>
              </a:ext>
            </a:extLst>
          </p:cNvPr>
          <p:cNvSpPr txBox="1"/>
          <p:nvPr/>
        </p:nvSpPr>
        <p:spPr>
          <a:xfrm>
            <a:off x="7774869" y="1232457"/>
            <a:ext cx="36166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500M 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단위로 구분된 총인구 데이터 수집</a:t>
            </a:r>
            <a:endParaRPr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서울시 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25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 자치구로 분할</a:t>
            </a:r>
            <a:endParaRPr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충전소 입지가 불가한 격자 삭제</a:t>
            </a:r>
            <a:endParaRPr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- 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다리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활주로 등</a:t>
            </a:r>
            <a:endParaRPr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7595403" y="3016666"/>
            <a:ext cx="4079715" cy="3478138"/>
            <a:chOff x="7595403" y="3016666"/>
            <a:chExt cx="4079715" cy="3478138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5403" y="3016666"/>
              <a:ext cx="4079715" cy="3478138"/>
            </a:xfrm>
            <a:prstGeom prst="rect">
              <a:avLst/>
            </a:prstGeom>
          </p:spPr>
        </p:pic>
        <p:sp>
          <p:nvSpPr>
            <p:cNvPr id="27" name="타원 26"/>
            <p:cNvSpPr/>
            <p:nvPr/>
          </p:nvSpPr>
          <p:spPr>
            <a:xfrm rot="1134260">
              <a:off x="7851570" y="5396242"/>
              <a:ext cx="2093720" cy="407452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 rot="19479251" flipH="1">
              <a:off x="9459199" y="5242009"/>
              <a:ext cx="2093720" cy="407452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 rot="20322486" flipH="1">
              <a:off x="9416026" y="4053766"/>
              <a:ext cx="763068" cy="112505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0823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466</Words>
  <Application>Microsoft Office PowerPoint</Application>
  <PresentationFormat>와이드스크린</PresentationFormat>
  <Paragraphs>151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나눔고딕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eva</dc:creator>
  <cp:lastModifiedBy>이동규(2017200026)</cp:lastModifiedBy>
  <cp:revision>30</cp:revision>
  <dcterms:created xsi:type="dcterms:W3CDTF">2023-06-20T03:22:40Z</dcterms:created>
  <dcterms:modified xsi:type="dcterms:W3CDTF">2023-06-20T12:59:06Z</dcterms:modified>
</cp:coreProperties>
</file>